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4" r:id="rId3"/>
    <p:sldId id="272" r:id="rId4"/>
    <p:sldId id="271" r:id="rId5"/>
    <p:sldId id="285" r:id="rId6"/>
    <p:sldId id="278" r:id="rId7"/>
    <p:sldId id="259" r:id="rId8"/>
    <p:sldId id="260" r:id="rId9"/>
    <p:sldId id="261" r:id="rId10"/>
    <p:sldId id="262" r:id="rId11"/>
    <p:sldId id="279" r:id="rId12"/>
    <p:sldId id="280" r:id="rId13"/>
    <p:sldId id="282" r:id="rId14"/>
    <p:sldId id="287" r:id="rId15"/>
    <p:sldId id="275" r:id="rId16"/>
    <p:sldId id="276" r:id="rId17"/>
    <p:sldId id="281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>
    <p:extLst>
      <p:ext uri="{19B8F6BF-5375-455C-9EA6-DF929625EA0E}">
        <p15:presenceInfo xmlns:p15="http://schemas.microsoft.com/office/powerpoint/2012/main" userId="AS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53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69BE1-6568-4488-9827-A2ABADE28EDD}" type="datetimeFigureOut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FD9BA-429B-4DFA-9690-F863238A8DB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4806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DF141-1FFB-426C-90FD-94732AB573FD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3537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EF1D-3984-4C10-A82E-7690B6B99425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7142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584F-FC47-4330-B2CF-C90577F0F84F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351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FB3C-7064-45BE-9098-415B01CD5F45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415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CE89F-5950-4D50-A66F-9369EB2A075F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96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D5BC8-295C-4631-B5F0-392F89BF3C31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33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1E737-4E0C-4AED-AA25-30FC550F6D66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322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F1D59-07F0-4029-B156-6122AD35C9B7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664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39BE-D39C-4E9D-B9EF-80905D4394DD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91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BB6A-DFC4-43C4-8FFA-CEE6E048CDC4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852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1F0C-065A-4161-814A-DDC0C8323A9B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5493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027D1-8165-4859-BBB3-25622E4F2B26}" type="datetime1">
              <a:rPr lang="zh-TW" altLang="en-US" smtClean="0"/>
              <a:t>2017/7/27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BC664-4626-4B17-AB62-6E6460D7160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6880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研究獎助生</a:t>
            </a:r>
            <a:r>
              <a:rPr lang="zh-TW" altLang="en-US" dirty="0" smtClean="0"/>
              <a:t>申請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/>
              <a:t>學生端 系統操作說明</a:t>
            </a:r>
            <a:endParaRPr lang="zh-TW" alt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827584" y="4869160"/>
            <a:ext cx="7772400" cy="8999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本系統僅用於取代原有紙本的學習型申請書及型態確認書</a:t>
            </a:r>
            <a:endParaRPr lang="en-US" altLang="zh-TW" sz="24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後續請款程序不變哦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!)</a:t>
            </a:r>
            <a:endParaRPr lang="zh-TW" altLang="en-US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33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33" y="2190874"/>
            <a:ext cx="850265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83" y="3675608"/>
            <a:ext cx="85153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列表</a:t>
            </a:r>
            <a:r>
              <a:rPr lang="en-US" altLang="zh-TW" dirty="0" smtClean="0"/>
              <a:t>(</a:t>
            </a:r>
            <a:r>
              <a:rPr lang="zh-TW" altLang="en-US" dirty="0" smtClean="0"/>
              <a:t>查看紀錄與狀態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44480" y="2574924"/>
            <a:ext cx="1008112" cy="158963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8343429" y="2554106"/>
            <a:ext cx="583654" cy="161045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562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316559"/>
            <a:ext cx="6724650" cy="226695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退回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修改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重新送出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(1/2)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25" y="4365104"/>
            <a:ext cx="836295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5444480" y="4395812"/>
            <a:ext cx="1008112" cy="92814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5220072" y="2708920"/>
            <a:ext cx="2160240" cy="101860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380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內容版面配置區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661" y="2406786"/>
            <a:ext cx="3876675" cy="67627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95" y="6040232"/>
            <a:ext cx="8858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退回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修改重新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送出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(2/2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09120"/>
            <a:ext cx="10287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84599"/>
            <a:ext cx="85344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411760" y="2426713"/>
            <a:ext cx="1800200" cy="6480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467544" y="6090839"/>
            <a:ext cx="707529" cy="45123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480094" y="4987973"/>
            <a:ext cx="8521849" cy="34104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131" y="4545619"/>
            <a:ext cx="59912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182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93204"/>
            <a:ext cx="5997352" cy="1143000"/>
          </a:xfrm>
        </p:spPr>
        <p:txBody>
          <a:bodyPr/>
          <a:lstStyle/>
          <a:p>
            <a:r>
              <a:rPr lang="zh-TW" altLang="en-US" dirty="0" smtClean="0"/>
              <a:t>列印申請紀錄</a:t>
            </a:r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4860032" y="764704"/>
            <a:ext cx="3937173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TW" altLang="en-US" sz="28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*本表於首次請款時需附上</a:t>
            </a:r>
            <a:endParaRPr lang="zh-TW" altLang="en-US" sz="28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700808"/>
            <a:ext cx="7461250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13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356" y="2430125"/>
            <a:ext cx="2141768" cy="15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8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0" y="5589240"/>
            <a:ext cx="4413176" cy="1143000"/>
          </a:xfrm>
        </p:spPr>
        <p:txBody>
          <a:bodyPr>
            <a:normAutofit/>
          </a:bodyPr>
          <a:lstStyle/>
          <a:p>
            <a:r>
              <a:rPr lang="zh-TW" altLang="en-US" sz="2400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學習型 兼任研究助理</a:t>
            </a:r>
            <a:r>
              <a:rPr lang="en-US" altLang="zh-TW" sz="2400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(RA)</a:t>
            </a:r>
            <a:r>
              <a:rPr lang="zh-TW" altLang="en-US" sz="2400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申請</a:t>
            </a:r>
            <a:endParaRPr lang="zh-TW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2420888"/>
            <a:ext cx="8219256" cy="348498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TW" altLang="en-US" sz="5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學生端  </a:t>
            </a:r>
            <a:endParaRPr lang="en-US" altLang="zh-TW" sz="5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ctr">
              <a:buNone/>
            </a:pPr>
            <a:r>
              <a:rPr lang="zh-TW" altLang="en-US" sz="5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操作說明結束</a:t>
            </a:r>
            <a:endParaRPr lang="zh-TW" altLang="en-US" sz="5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96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學習結束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評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(1/2)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8215" y="1591617"/>
            <a:ext cx="8229600" cy="4525963"/>
          </a:xfrm>
        </p:spPr>
        <p:txBody>
          <a:bodyPr/>
          <a:lstStyle/>
          <a:p>
            <a:endParaRPr lang="zh-TW" alt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46557"/>
            <a:ext cx="8229600" cy="819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89" y="3789040"/>
            <a:ext cx="76708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15" y="1268760"/>
            <a:ext cx="659765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4788024" y="1772816"/>
            <a:ext cx="2207841" cy="115212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395536" y="3398316"/>
            <a:ext cx="8352928" cy="4192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683568" y="3865849"/>
            <a:ext cx="1008112" cy="2832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83568" y="5712705"/>
            <a:ext cx="7488832" cy="22561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770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學習結束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自評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(2/2)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59" y="1484784"/>
            <a:ext cx="7627620" cy="3909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5596185"/>
            <a:ext cx="802005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43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30" y="1268760"/>
            <a:ext cx="8509000" cy="3937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" y="1877120"/>
            <a:ext cx="1400175" cy="457200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807" y="1772816"/>
            <a:ext cx="7248525" cy="4829175"/>
          </a:xfrm>
          <a:prstGeom prst="rect">
            <a:avLst/>
          </a:prstGeom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學習結束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列印學習紀錄卡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469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系統入口</a:t>
            </a:r>
            <a:endParaRPr lang="zh-TW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05595"/>
            <a:ext cx="6210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89" y="2708920"/>
            <a:ext cx="1508760" cy="353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6084168" y="1591902"/>
            <a:ext cx="864096" cy="2994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肘形接點 4"/>
          <p:cNvCxnSpPr>
            <a:stCxn id="6" idx="2"/>
          </p:cNvCxnSpPr>
          <p:nvPr/>
        </p:nvCxnSpPr>
        <p:spPr>
          <a:xfrm rot="5400000">
            <a:off x="2219003" y="1652066"/>
            <a:ext cx="4057923" cy="4536504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89484" y="5733256"/>
            <a:ext cx="1224136" cy="43204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32173" y="2708920"/>
            <a:ext cx="1584176" cy="3600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289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認識首頁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學生端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3</a:t>
            </a:fld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62" y="1142999"/>
            <a:ext cx="8850326" cy="510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6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2109" y="-205357"/>
            <a:ext cx="8229600" cy="114300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認識首頁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(2/2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4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64351"/>
            <a:ext cx="8215405" cy="5954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79107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4005064"/>
            <a:ext cx="2533650" cy="1190625"/>
          </a:xfrm>
          <a:prstGeom prst="rect">
            <a:avLst/>
          </a:prstGeom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647950" cy="3595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認識選單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學生端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278635" y="3471391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選單功能大多在首頁的按鈕也有</a:t>
            </a:r>
            <a:endParaRPr lang="en-US" altLang="zh-TW" dirty="0" smtClean="0"/>
          </a:p>
          <a:p>
            <a:r>
              <a:rPr lang="zh-TW" altLang="en-US" dirty="0" smtClean="0"/>
              <a:t>僅差在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申請列表</a:t>
            </a:r>
            <a:r>
              <a:rPr lang="zh-TW" altLang="en-US" dirty="0" smtClean="0"/>
              <a:t>（查看全部申請紀錄）</a:t>
            </a:r>
            <a:endParaRPr lang="en-US" altLang="zh-TW" dirty="0" smtClean="0"/>
          </a:p>
          <a:p>
            <a:r>
              <a:rPr lang="zh-TW" altLang="en-US" dirty="0" smtClean="0"/>
              <a:t>必須到這裡使用哦！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09" y="2376289"/>
            <a:ext cx="2495550" cy="162877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99098" y="4877380"/>
            <a:ext cx="1591022" cy="2994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683568" y="3639827"/>
            <a:ext cx="1584176" cy="2994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303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RA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申請流程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336682"/>
            <a:ext cx="591502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標題 1"/>
          <p:cNvSpPr txBox="1">
            <a:spLocks/>
          </p:cNvSpPr>
          <p:nvPr/>
        </p:nvSpPr>
        <p:spPr>
          <a:xfrm>
            <a:off x="390376" y="341262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0~2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流程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完畢時皆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都會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Email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通知下一關待審人員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審畢時則通知學生</a:t>
            </a:r>
            <a:r>
              <a:rPr lang="en-US" altLang="zh-TW" sz="1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endParaRPr lang="zh-TW" altLang="en-US" sz="16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6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476" y="1916832"/>
            <a:ext cx="35814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09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497" y="695201"/>
            <a:ext cx="7194087" cy="6026274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30741" y="10389"/>
            <a:ext cx="8229600" cy="79695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畫面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(1/3)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7881" y="5297203"/>
            <a:ext cx="6900503" cy="29203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11" name="三十二角星形 10"/>
          <p:cNvSpPr/>
          <p:nvPr/>
        </p:nvSpPr>
        <p:spPr>
          <a:xfrm>
            <a:off x="827584" y="4236976"/>
            <a:ext cx="383143" cy="432048"/>
          </a:xfrm>
          <a:prstGeom prst="star32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13" name="三十二角星形 12"/>
          <p:cNvSpPr/>
          <p:nvPr/>
        </p:nvSpPr>
        <p:spPr>
          <a:xfrm>
            <a:off x="7855800" y="4161335"/>
            <a:ext cx="383143" cy="432048"/>
          </a:xfrm>
          <a:prstGeom prst="star32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14" name="三十二角星形 13"/>
          <p:cNvSpPr/>
          <p:nvPr/>
        </p:nvSpPr>
        <p:spPr>
          <a:xfrm>
            <a:off x="2051720" y="4738773"/>
            <a:ext cx="383143" cy="432048"/>
          </a:xfrm>
          <a:prstGeom prst="star32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3</a:t>
            </a:r>
            <a:endParaRPr lang="zh-TW" altLang="en-US" dirty="0"/>
          </a:p>
        </p:txBody>
      </p:sp>
      <p:sp>
        <p:nvSpPr>
          <p:cNvPr id="15" name="三十二角星形 14"/>
          <p:cNvSpPr/>
          <p:nvPr/>
        </p:nvSpPr>
        <p:spPr>
          <a:xfrm>
            <a:off x="822109" y="5263201"/>
            <a:ext cx="383143" cy="432048"/>
          </a:xfrm>
          <a:prstGeom prst="star32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4</a:t>
            </a:r>
            <a:endParaRPr lang="zh-TW" altLang="en-US" dirty="0"/>
          </a:p>
        </p:txBody>
      </p:sp>
      <p:sp>
        <p:nvSpPr>
          <p:cNvPr id="12" name="圓角矩形 11"/>
          <p:cNvSpPr/>
          <p:nvPr/>
        </p:nvSpPr>
        <p:spPr>
          <a:xfrm>
            <a:off x="6553200" y="260648"/>
            <a:ext cx="241128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solidFill>
                  <a:srgbClr val="FF0000"/>
                </a:solidFill>
              </a:rPr>
              <a:t>務必先找到正確的總主持人</a:t>
            </a:r>
            <a:r>
              <a:rPr lang="en-US" altLang="zh-TW" sz="1600" dirty="0" smtClean="0">
                <a:solidFill>
                  <a:srgbClr val="FF0000"/>
                </a:solidFill>
              </a:rPr>
              <a:t>,</a:t>
            </a:r>
            <a:r>
              <a:rPr lang="zh-TW" altLang="en-US" sz="1600" dirty="0" smtClean="0">
                <a:solidFill>
                  <a:srgbClr val="FF0000"/>
                </a:solidFill>
              </a:rPr>
              <a:t>才能看到該主持人項下的經費計畫喲</a:t>
            </a:r>
            <a:r>
              <a:rPr lang="en-US" altLang="zh-TW" sz="1600" dirty="0">
                <a:solidFill>
                  <a:srgbClr val="FF0000"/>
                </a:solidFill>
              </a:rPr>
              <a:t>!</a:t>
            </a:r>
            <a:endParaRPr lang="zh-TW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5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658" y="605173"/>
            <a:ext cx="6332636" cy="62502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-86965"/>
            <a:ext cx="8229600" cy="761644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申請畫面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(2/3)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2651555"/>
            <a:ext cx="3829050" cy="933450"/>
          </a:xfrm>
          <a:prstGeom prst="rect">
            <a:avLst/>
          </a:prstGeom>
          <a:ln w="9525">
            <a:solidFill>
              <a:srgbClr val="C00000"/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左-上雙向箭號 2"/>
          <p:cNvSpPr/>
          <p:nvPr/>
        </p:nvSpPr>
        <p:spPr>
          <a:xfrm rot="16200000">
            <a:off x="4439432" y="1560014"/>
            <a:ext cx="454893" cy="2016222"/>
          </a:xfrm>
          <a:prstGeom prst="leftUpArrow">
            <a:avLst>
              <a:gd name="adj1" fmla="val 15079"/>
              <a:gd name="adj2" fmla="val 28307"/>
              <a:gd name="adj3" fmla="val 3460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1282502" y="2291514"/>
            <a:ext cx="2160241" cy="36004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78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832" y="882437"/>
            <a:ext cx="5966480" cy="5914823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送出時的聲明畫面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5004048" y="-9525"/>
            <a:ext cx="4137272" cy="918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申請畫面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(3/3)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43808" y="6056895"/>
            <a:ext cx="3024336" cy="2994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BC664-4626-4B17-AB62-6E6460D71604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231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238</Words>
  <Application>Microsoft Office PowerPoint</Application>
  <PresentationFormat>如螢幕大小 (4:3)</PresentationFormat>
  <Paragraphs>49</Paragraphs>
  <Slides>17</Slides>
  <Notes>0</Notes>
  <HiddenSlides>3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2" baseType="lpstr">
      <vt:lpstr>微軟正黑體</vt:lpstr>
      <vt:lpstr>新細明體</vt:lpstr>
      <vt:lpstr>Arial</vt:lpstr>
      <vt:lpstr>Calibri</vt:lpstr>
      <vt:lpstr>Office 佈景主題</vt:lpstr>
      <vt:lpstr>研究獎助生申請</vt:lpstr>
      <vt:lpstr>系統入口</vt:lpstr>
      <vt:lpstr>認識首頁(1/2)-學生端</vt:lpstr>
      <vt:lpstr>認識首頁(2/2)</vt:lpstr>
      <vt:lpstr>認識選單-學生端</vt:lpstr>
      <vt:lpstr>RA申請流程</vt:lpstr>
      <vt:lpstr>申請畫面(1/3)</vt:lpstr>
      <vt:lpstr>申請畫面(2/3)</vt:lpstr>
      <vt:lpstr>送出時的聲明畫面</vt:lpstr>
      <vt:lpstr>列表(查看紀錄與狀態)</vt:lpstr>
      <vt:lpstr>退回-修改-重新送出(1/2)</vt:lpstr>
      <vt:lpstr>退回-修改重新送出(2/2)</vt:lpstr>
      <vt:lpstr>列印申請紀錄</vt:lpstr>
      <vt:lpstr>學習型 兼任研究助理(RA) 申請</vt:lpstr>
      <vt:lpstr>學習結束-自評(1/2)</vt:lpstr>
      <vt:lpstr>學習結束-自評(2/2)</vt:lpstr>
      <vt:lpstr>學習結束-列印學習紀錄卡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ASUS</dc:creator>
  <cp:lastModifiedBy>ASUS</cp:lastModifiedBy>
  <cp:revision>98</cp:revision>
  <dcterms:created xsi:type="dcterms:W3CDTF">2015-10-30T00:55:19Z</dcterms:created>
  <dcterms:modified xsi:type="dcterms:W3CDTF">2017-07-27T04:00:52Z</dcterms:modified>
</cp:coreProperties>
</file>